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3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86" r:id="rId1"/>
    <p:sldMasterId id="2147483706" r:id="rId2"/>
    <p:sldMasterId id="2147483712" r:id="rId3"/>
    <p:sldMasterId id="2147483724" r:id="rId4"/>
  </p:sldMasterIdLst>
  <p:notesMasterIdLst>
    <p:notesMasterId r:id="rId23"/>
  </p:notesMasterIdLst>
  <p:handoutMasterIdLst>
    <p:handoutMasterId r:id="rId24"/>
  </p:handoutMasterIdLst>
  <p:sldIdLst>
    <p:sldId id="446" r:id="rId5"/>
    <p:sldId id="501" r:id="rId6"/>
    <p:sldId id="500" r:id="rId7"/>
    <p:sldId id="504" r:id="rId8"/>
    <p:sldId id="493" r:id="rId9"/>
    <p:sldId id="490" r:id="rId10"/>
    <p:sldId id="502" r:id="rId11"/>
    <p:sldId id="507" r:id="rId12"/>
    <p:sldId id="509" r:id="rId13"/>
    <p:sldId id="492" r:id="rId14"/>
    <p:sldId id="499" r:id="rId15"/>
    <p:sldId id="498" r:id="rId16"/>
    <p:sldId id="497" r:id="rId17"/>
    <p:sldId id="495" r:id="rId18"/>
    <p:sldId id="496" r:id="rId19"/>
    <p:sldId id="505" r:id="rId20"/>
    <p:sldId id="503" r:id="rId21"/>
    <p:sldId id="506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672" userDrawn="1">
          <p15:clr>
            <a:srgbClr val="A4A3A4"/>
          </p15:clr>
        </p15:guide>
        <p15:guide id="2" pos="288" userDrawn="1">
          <p15:clr>
            <a:srgbClr val="F26B43"/>
          </p15:clr>
        </p15:guide>
        <p15:guide id="3" orient="horz" pos="4056" userDrawn="1">
          <p15:clr>
            <a:srgbClr val="F26B43"/>
          </p15:clr>
        </p15:guide>
        <p15:guide id="4" orient="horz" pos="1488" userDrawn="1">
          <p15:clr>
            <a:srgbClr val="A4A3A4"/>
          </p15:clr>
        </p15:guide>
        <p15:guide id="5" pos="3816" userDrawn="1">
          <p15:clr>
            <a:srgbClr val="A4A3A4"/>
          </p15:clr>
        </p15:guide>
        <p15:guide id="6" pos="7416" userDrawn="1">
          <p15:clr>
            <a:srgbClr val="F26B43"/>
          </p15:clr>
        </p15:guide>
        <p15:guide id="7" orient="horz" pos="312" userDrawn="1">
          <p15:clr>
            <a:srgbClr val="F26B43"/>
          </p15:clr>
        </p15:guide>
        <p15:guide id="8" orient="horz" pos="2160" userDrawn="1">
          <p15:clr>
            <a:srgbClr val="A4A3A4"/>
          </p15:clr>
        </p15:guide>
        <p15:guide id="9" orient="horz" pos="230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C5896"/>
    <a:srgbClr val="7C6560"/>
    <a:srgbClr val="29282D"/>
    <a:srgbClr val="E288B6"/>
    <a:srgbClr val="D75078"/>
    <a:srgbClr val="B38F6A"/>
    <a:srgbClr val="6667AB"/>
    <a:srgbClr val="BBBBBB"/>
    <a:srgbClr val="B9B9B9"/>
    <a:srgbClr val="85A0A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266"/>
    <p:restoredTop sz="94694"/>
  </p:normalViewPr>
  <p:slideViewPr>
    <p:cSldViewPr snapToGrid="0">
      <p:cViewPr varScale="1">
        <p:scale>
          <a:sx n="121" d="100"/>
          <a:sy n="121" d="100"/>
        </p:scale>
        <p:origin x="1400" y="176"/>
      </p:cViewPr>
      <p:guideLst>
        <p:guide orient="horz" pos="3672"/>
        <p:guide pos="288"/>
        <p:guide orient="horz" pos="4056"/>
        <p:guide orient="horz" pos="1488"/>
        <p:guide pos="3816"/>
        <p:guide pos="7416"/>
        <p:guide orient="horz" pos="312"/>
        <p:guide orient="horz" pos="2160"/>
        <p:guide orient="horz" pos="230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notesViewPr>
    <p:cSldViewPr snapToGrid="0">
      <p:cViewPr>
        <p:scale>
          <a:sx n="1" d="2"/>
          <a:sy n="1" d="2"/>
        </p:scale>
        <p:origin x="2640" y="-6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8/10/relationships/authors" Target="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B3440B4-626E-4F3C-BAEA-93BE989AF48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3A5570-8E4E-4AA9-B246-5A27A383B99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4A69E4-EFBB-4687-8058-A94EE1B5781B}" type="datetimeFigureOut">
              <a:rPr lang="en-US" smtClean="0"/>
              <a:t>3/4/23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0D364A-9468-466A-ACCD-ABB3762BE8B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9EF394-4AD6-48D1-9C4C-1B3D44BBF58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004FE7-BA7C-4FF4-9756-C6A1F2BCA37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77173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E546B2-EB9C-4E9C-8793-C25F32D58B9A}" type="datetimeFigureOut">
              <a:rPr lang="en-US" smtClean="0"/>
              <a:t>3/4/23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83F1C3-4FA3-4491-97F4-43CA9C8BDF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6346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19560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62227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F9C7667-EADA-40AC-B931-4642E0A9A4D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17136"/>
            <a:ext cx="6581554" cy="1371600"/>
          </a:xfrm>
        </p:spPr>
        <p:txBody>
          <a:bodyPr>
            <a:normAutofit/>
          </a:bodyPr>
          <a:lstStyle>
            <a:lvl1pPr>
              <a:lnSpc>
                <a:spcPts val="4600"/>
              </a:lnSpc>
              <a:defRPr sz="360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502427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ersive palette Star of the show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462B86F-90E5-425E-9F83-8477D8111E1D}"/>
              </a:ext>
            </a:extLst>
          </p:cNvPr>
          <p:cNvSpPr/>
          <p:nvPr userDrawn="1"/>
        </p:nvSpPr>
        <p:spPr>
          <a:xfrm>
            <a:off x="0" y="495300"/>
            <a:ext cx="6057900" cy="133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5269853-3C2C-4F9C-B1BB-E00F7A1DB9E1}"/>
              </a:ext>
            </a:extLst>
          </p:cNvPr>
          <p:cNvSpPr/>
          <p:nvPr userDrawn="1"/>
        </p:nvSpPr>
        <p:spPr>
          <a:xfrm>
            <a:off x="6530703" y="495300"/>
            <a:ext cx="2931587" cy="2628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3759D58-52AF-4785-8A33-F528F46D88A3}"/>
              </a:ext>
            </a:extLst>
          </p:cNvPr>
          <p:cNvSpPr/>
          <p:nvPr userDrawn="1"/>
        </p:nvSpPr>
        <p:spPr>
          <a:xfrm>
            <a:off x="8852618" y="3863713"/>
            <a:ext cx="2921000" cy="2590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AD3E0F4-EC0D-43C2-AC84-A53134C8566E}"/>
              </a:ext>
            </a:extLst>
          </p:cNvPr>
          <p:cNvSpPr/>
          <p:nvPr userDrawn="1"/>
        </p:nvSpPr>
        <p:spPr>
          <a:xfrm>
            <a:off x="228600" y="241300"/>
            <a:ext cx="11772900" cy="6400800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5638801" cy="1572126"/>
          </a:xfrm>
        </p:spPr>
        <p:txBody>
          <a:bodyPr anchor="t" anchorCtr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489200"/>
            <a:ext cx="5202936" cy="354787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66F217-0E52-4AD8-82BA-AB332C59638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997700" y="914400"/>
            <a:ext cx="4334256" cy="5093208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03668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lette Amusements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2569464"/>
            <a:ext cx="3619501" cy="1179576"/>
          </a:xfrm>
        </p:spPr>
        <p:txBody>
          <a:bodyPr anchor="b" anchorCtr="0">
            <a:normAutofit/>
          </a:bodyPr>
          <a:lstStyle>
            <a:lvl1pPr>
              <a:lnSpc>
                <a:spcPts val="4000"/>
              </a:lnSpc>
              <a:defRPr sz="320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2F51F73-5064-47F8-83FD-440E0ED195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79392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06FF689A-8221-42E8-96D4-ED4D3AD501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27064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96424DB2-4D46-493F-A5B8-8901EDA394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74736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0AF2B6E1-5738-41B1-8C15-EA671549014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122408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6C8D73EB-347C-4E13-94C8-FA8FADE465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9392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9DFA5C56-9B47-4F87-8E12-30A936274F1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27064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1E3B5888-98ED-48E4-8AA8-5BAB43F8516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74736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569C9EE3-34D1-4DE0-B06C-2F6212F7C32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122408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28899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ersive palette Amusement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3A3BC27-A809-4F76-931E-2DE01059A5AB}"/>
              </a:ext>
            </a:extLst>
          </p:cNvPr>
          <p:cNvSpPr/>
          <p:nvPr userDrawn="1"/>
        </p:nvSpPr>
        <p:spPr>
          <a:xfrm>
            <a:off x="6712974" y="1651000"/>
            <a:ext cx="460459" cy="5207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96A5108-5EBA-43CE-BA4A-DA9EEF5D808A}"/>
              </a:ext>
            </a:extLst>
          </p:cNvPr>
          <p:cNvSpPr/>
          <p:nvPr userDrawn="1"/>
        </p:nvSpPr>
        <p:spPr>
          <a:xfrm>
            <a:off x="9271000" y="0"/>
            <a:ext cx="2921000" cy="5397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712910-50D0-4906-AB08-F37D02F96D4A}"/>
              </a:ext>
            </a:extLst>
          </p:cNvPr>
          <p:cNvSpPr/>
          <p:nvPr userDrawn="1"/>
        </p:nvSpPr>
        <p:spPr>
          <a:xfrm>
            <a:off x="0" y="2387600"/>
            <a:ext cx="5461000" cy="215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DAC760C-BE23-4DA2-A294-3B5668F8AECA}"/>
              </a:ext>
            </a:extLst>
          </p:cNvPr>
          <p:cNvSpPr/>
          <p:nvPr userDrawn="1"/>
        </p:nvSpPr>
        <p:spPr>
          <a:xfrm>
            <a:off x="228600" y="241300"/>
            <a:ext cx="11772900" cy="6400800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5605272" cy="1572126"/>
          </a:xfrm>
        </p:spPr>
        <p:txBody>
          <a:bodyPr anchor="ctr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3072384"/>
            <a:ext cx="4946904" cy="287121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66F217-0E52-4AD8-82BA-AB332C59638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178040" y="457200"/>
            <a:ext cx="4562856" cy="64008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71760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F9C7667-EADA-40AC-B931-4642E0A9A4D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29000" y="2240280"/>
            <a:ext cx="4645152" cy="419709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C1CB8E8-F58A-4B26-B8AA-8977FC608E8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0936" y="4498848"/>
            <a:ext cx="2121408" cy="621792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200" b="1"/>
            </a:lvl1pPr>
            <a:lvl2pPr marL="457200" indent="0">
              <a:lnSpc>
                <a:spcPts val="1800"/>
              </a:lnSpc>
              <a:spcBef>
                <a:spcPts val="0"/>
              </a:spcBef>
              <a:buNone/>
              <a:defRPr sz="1200" b="1"/>
            </a:lvl2pPr>
            <a:lvl3pPr marL="914400" indent="0">
              <a:lnSpc>
                <a:spcPts val="1800"/>
              </a:lnSpc>
              <a:spcBef>
                <a:spcPts val="0"/>
              </a:spcBef>
              <a:buNone/>
              <a:defRPr sz="1200" b="1"/>
            </a:lvl3pPr>
            <a:lvl4pPr marL="1371600" indent="0">
              <a:lnSpc>
                <a:spcPts val="1800"/>
              </a:lnSpc>
              <a:spcBef>
                <a:spcPts val="0"/>
              </a:spcBef>
              <a:buNone/>
              <a:defRPr sz="1200" b="1"/>
            </a:lvl4pPr>
            <a:lvl5pPr marL="1828800" indent="0">
              <a:lnSpc>
                <a:spcPts val="1800"/>
              </a:lnSpc>
              <a:spcBef>
                <a:spcPts val="0"/>
              </a:spcBef>
              <a:buNone/>
              <a:defRPr sz="1200" b="1"/>
            </a:lvl5pPr>
          </a:lstStyle>
          <a:p>
            <a:pPr lvl="0"/>
            <a:r>
              <a:rPr lang="en-US"/>
              <a:t>Click to text</a:t>
            </a:r>
          </a:p>
        </p:txBody>
      </p:sp>
    </p:spTree>
    <p:extLst>
      <p:ext uri="{BB962C8B-B14F-4D97-AF65-F5344CB8AC3E}">
        <p14:creationId xmlns:p14="http://schemas.microsoft.com/office/powerpoint/2010/main" val="19805938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lette Balance act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2569464"/>
            <a:ext cx="3619501" cy="1179576"/>
          </a:xfrm>
        </p:spPr>
        <p:txBody>
          <a:bodyPr anchor="b" anchorCtr="0">
            <a:normAutofit/>
          </a:bodyPr>
          <a:lstStyle>
            <a:lvl1pPr>
              <a:lnSpc>
                <a:spcPts val="4000"/>
              </a:lnSpc>
              <a:defRPr sz="3200" cap="all"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2F51F73-5064-47F8-83FD-440E0ED195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79392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06FF689A-8221-42E8-96D4-ED4D3AD501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27064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96424DB2-4D46-493F-A5B8-8901EDA394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74736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0AF2B6E1-5738-41B1-8C15-EA671549014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122408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6C8D73EB-347C-4E13-94C8-FA8FADE465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9392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9DFA5C56-9B47-4F87-8E12-30A936274F1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27064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1E3B5888-98ED-48E4-8AA8-5BAB43F8516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74736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569C9EE3-34D1-4DE0-B06C-2F6212F7C32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122408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19032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ersive palette Balancing Ac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50869985-B973-4011-9FA2-83D7EBB2EA53}"/>
              </a:ext>
            </a:extLst>
          </p:cNvPr>
          <p:cNvSpPr/>
          <p:nvPr userDrawn="1"/>
        </p:nvSpPr>
        <p:spPr>
          <a:xfrm>
            <a:off x="0" y="2400300"/>
            <a:ext cx="4267200" cy="4457700"/>
          </a:xfrm>
          <a:prstGeom prst="rect">
            <a:avLst/>
          </a:prstGeom>
          <a:solidFill>
            <a:srgbClr val="D293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1399032"/>
            <a:ext cx="3619501" cy="877824"/>
          </a:xfrm>
        </p:spPr>
        <p:txBody>
          <a:bodyPr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779776"/>
            <a:ext cx="3465576" cy="325526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66F217-0E52-4AD8-82BA-AB332C59638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54500" y="0"/>
            <a:ext cx="74803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75D44F0-DADD-4DCC-82EC-FDB3E9878AA9}"/>
              </a:ext>
            </a:extLst>
          </p:cNvPr>
          <p:cNvSpPr/>
          <p:nvPr userDrawn="1"/>
        </p:nvSpPr>
        <p:spPr>
          <a:xfrm>
            <a:off x="11734800" y="4445000"/>
            <a:ext cx="457200" cy="2413000"/>
          </a:xfrm>
          <a:prstGeom prst="rect">
            <a:avLst/>
          </a:prstGeom>
          <a:solidFill>
            <a:srgbClr val="884C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8CFE2C9-8B6E-4DDA-A5EA-04581F7629F0}"/>
              </a:ext>
            </a:extLst>
          </p:cNvPr>
          <p:cNvSpPr/>
          <p:nvPr userDrawn="1"/>
        </p:nvSpPr>
        <p:spPr>
          <a:xfrm>
            <a:off x="11734800" y="0"/>
            <a:ext cx="457200" cy="4462272"/>
          </a:xfrm>
          <a:prstGeom prst="rect">
            <a:avLst/>
          </a:prstGeom>
          <a:solidFill>
            <a:srgbClr val="86A2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18234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ru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 hidden="1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80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96FEDCD9-19A7-423B-ABE0-DDD032DE8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7467601" cy="1572768"/>
          </a:xfrm>
        </p:spPr>
        <p:txBody>
          <a:bodyPr/>
          <a:lstStyle>
            <a:lvl1pPr>
              <a:lnSpc>
                <a:spcPts val="4600"/>
              </a:lnSpc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EBD7372B-17B4-4062-8BFA-745581B2734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540000"/>
            <a:ext cx="6591300" cy="3403600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ts val="3000"/>
              </a:lnSpc>
              <a:spcBef>
                <a:spcPts val="0"/>
              </a:spcBef>
              <a:buFont typeface="+mj-lt"/>
              <a:buAutoNum type="arabicPeriod"/>
              <a:defRPr sz="1800"/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09A28F9-9D68-48A2-A1AD-C1C318C0EC8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15300" y="1384300"/>
            <a:ext cx="3410712" cy="4572000"/>
          </a:xfrm>
          <a:prstGeom prst="roundRect">
            <a:avLst>
              <a:gd name="adj" fmla="val 2543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8365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32" userDrawn="1">
          <p15:clr>
            <a:srgbClr val="FBAE40"/>
          </p15:clr>
        </p15:guide>
        <p15:guide id="2" pos="336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lette Wellspring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2569464"/>
            <a:ext cx="3619501" cy="1179576"/>
          </a:xfrm>
        </p:spPr>
        <p:txBody>
          <a:bodyPr anchor="b" anchorCtr="0">
            <a:normAutofit/>
          </a:bodyPr>
          <a:lstStyle>
            <a:lvl1pPr>
              <a:lnSpc>
                <a:spcPts val="4000"/>
              </a:lnSpc>
              <a:defRPr sz="320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2F51F73-5064-47F8-83FD-440E0ED195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79392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06FF689A-8221-42E8-96D4-ED4D3AD501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27064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96424DB2-4D46-493F-A5B8-8901EDA394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74736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0AF2B6E1-5738-41B1-8C15-EA671549014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122408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6C8D73EB-347C-4E13-94C8-FA8FADE465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9392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9DFA5C56-9B47-4F87-8E12-30A936274F1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27064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1E3B5888-98ED-48E4-8AA8-5BAB43F8516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74736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569C9EE3-34D1-4DE0-B06C-2F6212F7C32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122408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59421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ersive palette Wellspring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186ECD6-DF3C-4CA6-9A77-ED32AC37F81F}"/>
              </a:ext>
            </a:extLst>
          </p:cNvPr>
          <p:cNvSpPr/>
          <p:nvPr userDrawn="1"/>
        </p:nvSpPr>
        <p:spPr>
          <a:xfrm>
            <a:off x="0" y="0"/>
            <a:ext cx="2445488" cy="457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D3F081E-4462-4B33-A41E-0432A3B439D9}"/>
              </a:ext>
            </a:extLst>
          </p:cNvPr>
          <p:cNvSpPr/>
          <p:nvPr userDrawn="1"/>
        </p:nvSpPr>
        <p:spPr>
          <a:xfrm rot="5400000">
            <a:off x="10740656" y="5406656"/>
            <a:ext cx="2445488" cy="457200"/>
          </a:xfrm>
          <a:prstGeom prst="rect">
            <a:avLst/>
          </a:prstGeom>
          <a:solidFill>
            <a:srgbClr val="8A58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05FA2D1-6BF4-4194-B815-8C66D013FD27}"/>
              </a:ext>
            </a:extLst>
          </p:cNvPr>
          <p:cNvSpPr/>
          <p:nvPr userDrawn="1"/>
        </p:nvSpPr>
        <p:spPr>
          <a:xfrm>
            <a:off x="7982712" y="495300"/>
            <a:ext cx="3753612" cy="5943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C88F0DF-BC0B-473C-82DC-7FC46D38FAC1}"/>
              </a:ext>
            </a:extLst>
          </p:cNvPr>
          <p:cNvSpPr/>
          <p:nvPr userDrawn="1"/>
        </p:nvSpPr>
        <p:spPr>
          <a:xfrm>
            <a:off x="4251158" y="495300"/>
            <a:ext cx="3787056" cy="594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779776"/>
            <a:ext cx="3465576" cy="325526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66F217-0E52-4AD8-82BA-AB332C59638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709160" y="960120"/>
            <a:ext cx="6574536" cy="50749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DF3E524-6AEB-4529-804C-0B9CD9992050}"/>
              </a:ext>
            </a:extLst>
          </p:cNvPr>
          <p:cNvSpPr/>
          <p:nvPr userDrawn="1"/>
        </p:nvSpPr>
        <p:spPr>
          <a:xfrm>
            <a:off x="228600" y="241300"/>
            <a:ext cx="11772900" cy="6400800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CFF2CAC-AD21-48FA-AD68-A643AAA6A8C4}"/>
              </a:ext>
            </a:extLst>
          </p:cNvPr>
          <p:cNvCxnSpPr>
            <a:cxnSpLocks/>
          </p:cNvCxnSpPr>
          <p:nvPr userDrawn="1"/>
        </p:nvCxnSpPr>
        <p:spPr>
          <a:xfrm>
            <a:off x="228600" y="2415910"/>
            <a:ext cx="4022558" cy="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1371600"/>
            <a:ext cx="3619501" cy="877824"/>
          </a:xfrm>
        </p:spPr>
        <p:txBody>
          <a:bodyPr/>
          <a:lstStyle>
            <a:lvl1pPr>
              <a:lnSpc>
                <a:spcPts val="4320"/>
              </a:lnSpc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122559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 type="tx">
  <p:cSld name="Title and tex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9"/>
          <p:cNvSpPr txBox="1">
            <a:spLocks noGrp="1"/>
          </p:cNvSpPr>
          <p:nvPr>
            <p:ph type="title"/>
          </p:nvPr>
        </p:nvSpPr>
        <p:spPr>
          <a:xfrm>
            <a:off x="914400" y="463550"/>
            <a:ext cx="10306000" cy="14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2857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429000" marR="0" lvl="6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00600" marR="0" lvl="7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629400" marR="0" lvl="8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" name="Google Shape;83;p9"/>
          <p:cNvSpPr txBox="1">
            <a:spLocks noGrp="1"/>
          </p:cNvSpPr>
          <p:nvPr>
            <p:ph type="body" idx="1"/>
          </p:nvPr>
        </p:nvSpPr>
        <p:spPr>
          <a:xfrm>
            <a:off x="914400" y="1981200"/>
            <a:ext cx="10306000" cy="452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" name="Google Shape;84;p9"/>
          <p:cNvSpPr txBox="1">
            <a:spLocks noGrp="1"/>
          </p:cNvSpPr>
          <p:nvPr>
            <p:ph type="dt" idx="10"/>
          </p:nvPr>
        </p:nvSpPr>
        <p:spPr>
          <a:xfrm>
            <a:off x="0" y="0"/>
            <a:ext cx="4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4290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00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6294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" name="Google Shape;85;p9"/>
          <p:cNvSpPr txBox="1">
            <a:spLocks noGrp="1"/>
          </p:cNvSpPr>
          <p:nvPr>
            <p:ph type="ftr" idx="11"/>
          </p:nvPr>
        </p:nvSpPr>
        <p:spPr>
          <a:xfrm>
            <a:off x="0" y="0"/>
            <a:ext cx="4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4290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00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6294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" name="Google Shape;86;p9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4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37357178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lette Star of the show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2569464"/>
            <a:ext cx="3619501" cy="1179576"/>
          </a:xfrm>
        </p:spPr>
        <p:txBody>
          <a:bodyPr anchor="t" anchorCtr="0">
            <a:normAutofit/>
          </a:bodyPr>
          <a:lstStyle>
            <a:lvl1pPr>
              <a:lnSpc>
                <a:spcPts val="4000"/>
              </a:lnSpc>
              <a:defRPr sz="320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2F51F73-5064-47F8-83FD-440E0ED195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79392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06FF689A-8221-42E8-96D4-ED4D3AD501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27064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96424DB2-4D46-493F-A5B8-8901EDA394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74736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0AF2B6E1-5738-41B1-8C15-EA671549014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122408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6C8D73EB-347C-4E13-94C8-FA8FADE465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9392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9DFA5C56-9B47-4F87-8E12-30A936274F1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27064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1E3B5888-98ED-48E4-8AA8-5BAB43F8516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74736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569C9EE3-34D1-4DE0-B06C-2F6212F7C32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122408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39207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80DF88-AC53-41A3-8067-D7E6D5DB1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11174819" cy="9037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755C1-18CC-4FD3-A030-3DAF469919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310904-DE8F-4B8E-99C6-5AFA03672FFA}" type="datetimeFigureOut">
              <a:rPr lang="en-US" smtClean="0"/>
              <a:t>3/4/23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E029F1-B791-445F-A184-90CC7A1BEC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D98767-7C9E-42DE-9782-D932A0FF1B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5FADE3-B84E-4AF7-91CC-AB47E1A436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488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700" r:id="rId2"/>
    <p:sldLayoutId id="2147483701" r:id="rId3"/>
    <p:sldLayoutId id="2147483702" r:id="rId4"/>
    <p:sldLayoutId id="2147483662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112" userDrawn="1">
          <p15:clr>
            <a:srgbClr val="F26B43"/>
          </p15:clr>
        </p15:guide>
        <p15:guide id="2" pos="2568" userDrawn="1">
          <p15:clr>
            <a:srgbClr val="F26B43"/>
          </p15:clr>
        </p15:guide>
        <p15:guide id="3" pos="288" userDrawn="1">
          <p15:clr>
            <a:srgbClr val="5ACBF0"/>
          </p15:clr>
        </p15:guide>
        <p15:guide id="4" pos="7392" userDrawn="1">
          <p15:clr>
            <a:srgbClr val="5ACBF0"/>
          </p15:clr>
        </p15:guide>
        <p15:guide id="5" orient="horz" pos="576" userDrawn="1">
          <p15:clr>
            <a:srgbClr val="5ACBF0"/>
          </p15:clr>
        </p15:guide>
        <p15:guide id="6" orient="horz" pos="3744" userDrawn="1">
          <p15:clr>
            <a:srgbClr val="5ACBF0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80DF88-AC53-41A3-8067-D7E6D5DB1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11174819" cy="9037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755C1-18CC-4FD3-A030-3DAF469919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310904-DE8F-4B8E-99C6-5AFA03672FFA}" type="datetimeFigureOut">
              <a:rPr lang="en-US" smtClean="0"/>
              <a:t>3/4/23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E029F1-B791-445F-A184-90CC7A1BEC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D98767-7C9E-42DE-9782-D932A0FF1B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5FADE3-B84E-4AF7-91CC-AB47E1A436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16035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11" r:id="rId2"/>
    <p:sldLayoutId id="2147483732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112" userDrawn="1">
          <p15:clr>
            <a:srgbClr val="F26B43"/>
          </p15:clr>
        </p15:guide>
        <p15:guide id="2" pos="2568" userDrawn="1">
          <p15:clr>
            <a:srgbClr val="F26B43"/>
          </p15:clr>
        </p15:guide>
        <p15:guide id="3" pos="288" userDrawn="1">
          <p15:clr>
            <a:srgbClr val="5ACBF0"/>
          </p15:clr>
        </p15:guide>
        <p15:guide id="4" pos="7392" userDrawn="1">
          <p15:clr>
            <a:srgbClr val="5ACBF0"/>
          </p15:clr>
        </p15:guide>
        <p15:guide id="5" orient="horz" pos="576" userDrawn="1">
          <p15:clr>
            <a:srgbClr val="5ACBF0"/>
          </p15:clr>
        </p15:guide>
        <p15:guide id="6" orient="horz" pos="3744" userDrawn="1">
          <p15:clr>
            <a:srgbClr val="5ACBF0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80DF88-AC53-41A3-8067-D7E6D5DB1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11174819" cy="9037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755C1-18CC-4FD3-A030-3DAF469919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310904-DE8F-4B8E-99C6-5AFA03672FFA}" type="datetimeFigureOut">
              <a:rPr lang="en-US" smtClean="0"/>
              <a:t>3/4/23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E029F1-B791-445F-A184-90CC7A1BEC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D98767-7C9E-42DE-9782-D932A0FF1B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5FADE3-B84E-4AF7-91CC-AB47E1A436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4508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23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112" userDrawn="1">
          <p15:clr>
            <a:srgbClr val="F26B43"/>
          </p15:clr>
        </p15:guide>
        <p15:guide id="2" pos="2568" userDrawn="1">
          <p15:clr>
            <a:srgbClr val="F26B43"/>
          </p15:clr>
        </p15:guide>
        <p15:guide id="3" pos="288" userDrawn="1">
          <p15:clr>
            <a:srgbClr val="5ACBF0"/>
          </p15:clr>
        </p15:guide>
        <p15:guide id="4" pos="7392" userDrawn="1">
          <p15:clr>
            <a:srgbClr val="5ACBF0"/>
          </p15:clr>
        </p15:guide>
        <p15:guide id="5" orient="horz" pos="576" userDrawn="1">
          <p15:clr>
            <a:srgbClr val="5ACBF0"/>
          </p15:clr>
        </p15:guide>
        <p15:guide id="6" orient="horz" pos="3744" userDrawn="1">
          <p15:clr>
            <a:srgbClr val="5ACBF0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80DF88-AC53-41A3-8067-D7E6D5DB1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11174819" cy="9037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755C1-18CC-4FD3-A030-3DAF469919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310904-DE8F-4B8E-99C6-5AFA03672FFA}" type="datetimeFigureOut">
              <a:rPr lang="en-US" smtClean="0"/>
              <a:t>3/4/23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E029F1-B791-445F-A184-90CC7A1BEC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D98767-7C9E-42DE-9782-D932A0FF1B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5FADE3-B84E-4AF7-91CC-AB47E1A436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0136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04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112" userDrawn="1">
          <p15:clr>
            <a:srgbClr val="F26B43"/>
          </p15:clr>
        </p15:guide>
        <p15:guide id="2" pos="2568" userDrawn="1">
          <p15:clr>
            <a:srgbClr val="F26B43"/>
          </p15:clr>
        </p15:guide>
        <p15:guide id="3" pos="288" userDrawn="1">
          <p15:clr>
            <a:srgbClr val="5ACBF0"/>
          </p15:clr>
        </p15:guide>
        <p15:guide id="4" pos="7392" userDrawn="1">
          <p15:clr>
            <a:srgbClr val="5ACBF0"/>
          </p15:clr>
        </p15:guide>
        <p15:guide id="5" orient="horz" pos="576" userDrawn="1">
          <p15:clr>
            <a:srgbClr val="5ACBF0"/>
          </p15:clr>
        </p15:guide>
        <p15:guide id="6" orient="horz" pos="3744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dataseries/variational-autoencoder-with-pytorch-2d359cbf027b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aggle.com/code/speedwagon/variational-autoencoder-dogs-generation" TargetMode="Externa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code/basu369victor/generate-music-with-variational-autoencoder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artificialis/introduction-to-autoencoders-for-anomaly-detection-a9897591cc72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medium.com/@volkanillik/outlier-detection-with-local-outlier-factor-lof-8d1e29acabb4" TargetMode="External"/><Relationship Id="rId5" Type="http://schemas.openxmlformats.org/officeDocument/2006/relationships/hyperlink" Target="https://towardsdatascience.com/anomaly-detection-with-autoencoder-b4cdce4866a6" TargetMode="External"/><Relationship Id="rId4" Type="http://schemas.openxmlformats.org/officeDocument/2006/relationships/hyperlink" Target="https://medium.com/georgian-impact-blog/time-series-anomaly-detection-the-detectives-toolbox-9ef131dddaf9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 of curvy lines">
            <a:extLst>
              <a:ext uri="{FF2B5EF4-FFF2-40B4-BE49-F238E27FC236}">
                <a16:creationId xmlns:a16="http://schemas.microsoft.com/office/drawing/2014/main" id="{81F59575-96AE-45B0-B1FB-3CFC139E9D1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/>
          <a:stretch/>
        </p:blipFill>
        <p:spPr>
          <a:xfrm>
            <a:off x="225" y="0"/>
            <a:ext cx="12191550" cy="6857999"/>
          </a:xfrm>
        </p:spPr>
      </p:pic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1B76AC89-80C0-0D78-F402-FBE0890ED5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0309725"/>
              </p:ext>
            </p:extLst>
          </p:nvPr>
        </p:nvGraphicFramePr>
        <p:xfrm>
          <a:off x="1108037" y="581706"/>
          <a:ext cx="10515600" cy="487680"/>
        </p:xfrm>
        <a:graphic>
          <a:graphicData uri="http://schemas.openxmlformats.org/drawingml/2006/table">
            <a:tbl>
              <a:tblPr/>
              <a:tblGrid>
                <a:gridCol w="10515600">
                  <a:extLst>
                    <a:ext uri="{9D8B030D-6E8A-4147-A177-3AD203B41FA5}">
                      <a16:colId xmlns:a16="http://schemas.microsoft.com/office/drawing/2014/main" val="291198682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3200" dirty="0">
                          <a:effectLst/>
                          <a:latin typeface="Helvetica" pitchFamily="2" charset="0"/>
                        </a:rPr>
                        <a:t> DEEP LEARNING FOR COMPUTER VISION</a:t>
                      </a:r>
                    </a:p>
                  </a:txBody>
                  <a:tcPr marL="47625" marR="47625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5681087"/>
                  </a:ext>
                </a:extLst>
              </a:tr>
            </a:tbl>
          </a:graphicData>
        </a:graphic>
      </p:graphicFrame>
      <p:sp>
        <p:nvSpPr>
          <p:cNvPr id="3" name="Rectangle 1">
            <a:extLst>
              <a:ext uri="{FF2B5EF4-FFF2-40B4-BE49-F238E27FC236}">
                <a16:creationId xmlns:a16="http://schemas.microsoft.com/office/drawing/2014/main" id="{01739C18-33D9-0644-B475-323F39B231D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04788" y="5965825"/>
            <a:ext cx="6581775" cy="63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TH" altLang="en-TH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Helvetica" pitchFamily="2" charset="0"/>
              </a:rPr>
            </a:br>
            <a:endParaRPr kumimoji="0" lang="en-TH" altLang="en-TH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1B3305-C69D-6849-F7B9-9E709244F06F}"/>
              </a:ext>
            </a:extLst>
          </p:cNvPr>
          <p:cNvSpPr txBox="1"/>
          <p:nvPr/>
        </p:nvSpPr>
        <p:spPr>
          <a:xfrm>
            <a:off x="8939460" y="6186811"/>
            <a:ext cx="3456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H" dirty="0"/>
              <a:t>Dr. Tuchsanai. PloySuwan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DDAF15-BFDF-B667-B8E4-5ECB461C5831}"/>
              </a:ext>
            </a:extLst>
          </p:cNvPr>
          <p:cNvSpPr txBox="1"/>
          <p:nvPr/>
        </p:nvSpPr>
        <p:spPr>
          <a:xfrm>
            <a:off x="3869473" y="3044279"/>
            <a:ext cx="372450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H" sz="4400" dirty="0"/>
              <a:t>Week7</a:t>
            </a:r>
          </a:p>
        </p:txBody>
      </p:sp>
      <p:pic>
        <p:nvPicPr>
          <p:cNvPr id="7" name="Picture 6" descr="Qr code&#10;&#10;Description automatically generated">
            <a:extLst>
              <a:ext uri="{FF2B5EF4-FFF2-40B4-BE49-F238E27FC236}">
                <a16:creationId xmlns:a16="http://schemas.microsoft.com/office/drawing/2014/main" id="{8B5FD41F-D7A0-574A-B6B7-2A60F94D23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12442" y="4178082"/>
            <a:ext cx="1787743" cy="1787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3151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FD48BC7-DC40-47DE-87EE-9F4B6ECB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E502BBC7-2C76-46F3-BC24-5985BC13D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139700" sx="102000" sy="102000" algn="ctr" rotWithShape="0">
              <a:schemeClr val="bg1">
                <a:lumMod val="85000"/>
                <a:alpha val="3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C7F28D52-2A5F-4D23-81AE-7CB8B591C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664" y="0"/>
            <a:ext cx="9948672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8B2F04-DED5-5C3F-0427-2647791FB513}"/>
              </a:ext>
            </a:extLst>
          </p:cNvPr>
          <p:cNvSpPr txBox="1"/>
          <p:nvPr/>
        </p:nvSpPr>
        <p:spPr>
          <a:xfrm>
            <a:off x="1524003" y="1999615"/>
            <a:ext cx="9144000" cy="2764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7200" b="1" i="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Variational autoencoders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629484E-3792-4B3D-89AD-7C8A1ED0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0" y="5524786"/>
            <a:ext cx="4754880" cy="27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819264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4FFD834-93CA-185B-E508-ECB324F4E2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192" y="1152824"/>
            <a:ext cx="9764627" cy="4552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1985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C8E3C4C-06E4-47C5-F13C-63F4A48D48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7925" y="1360771"/>
            <a:ext cx="8876150" cy="4136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0294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Freeform: Shape 8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Diagram, schematic&#10;&#10;Description automatically generated">
            <a:extLst>
              <a:ext uri="{FF2B5EF4-FFF2-40B4-BE49-F238E27FC236}">
                <a16:creationId xmlns:a16="http://schemas.microsoft.com/office/drawing/2014/main" id="{81C3FA91-800D-DBA9-225C-4CE752A7A9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9448" y="643467"/>
            <a:ext cx="8473103" cy="5571065"/>
          </a:xfrm>
          <a:prstGeom prst="rect">
            <a:avLst/>
          </a:prstGeom>
          <a:ln>
            <a:noFill/>
          </a:ln>
        </p:spPr>
      </p:pic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0983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48522AB-16EA-44E6-27D9-499B775183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130" y="110457"/>
            <a:ext cx="7165427" cy="263053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52A0E3A-19F4-9DB9-297A-675469A9C0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213" y="2938931"/>
            <a:ext cx="6978870" cy="3808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2808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2CEE20A-FDFB-E174-1577-C871000E31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7152" y="149276"/>
            <a:ext cx="6734504" cy="269648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8D2A6BC-3AF5-D8DB-D30B-8AA31CD191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3882" y="3093655"/>
            <a:ext cx="7772400" cy="3615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5228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C50BB87-85C7-F9CC-C560-F1174D5390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497" y="433864"/>
            <a:ext cx="6450724" cy="504875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EBCF25A-6492-1D26-E719-09F47CC1B8BC}"/>
              </a:ext>
            </a:extLst>
          </p:cNvPr>
          <p:cNvSpPr txBox="1"/>
          <p:nvPr/>
        </p:nvSpPr>
        <p:spPr>
          <a:xfrm>
            <a:off x="6955221" y="4836289"/>
            <a:ext cx="483475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TH" dirty="0">
                <a:hlinkClick r:id="rId3"/>
              </a:rPr>
              <a:t>https://medium.com/dataseries/variational-autoencoder-with-pytorch-2d359cbf027b</a:t>
            </a:r>
            <a:endParaRPr lang="en-T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F54D94-32A4-5804-3864-42CF042AC6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6950" y="433864"/>
            <a:ext cx="3594100" cy="762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7E03527-66A4-00D1-7867-17CBCB61DE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7500" y="2081942"/>
            <a:ext cx="5410200" cy="87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2942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397C34E-1D10-354D-F201-8A76DAC9CD41}"/>
              </a:ext>
            </a:extLst>
          </p:cNvPr>
          <p:cNvSpPr txBox="1"/>
          <p:nvPr/>
        </p:nvSpPr>
        <p:spPr>
          <a:xfrm>
            <a:off x="3962400" y="294740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en-US" b="1" dirty="0">
                <a:solidFill>
                  <a:srgbClr val="202124"/>
                </a:solidFill>
                <a:effectLst/>
                <a:latin typeface="inherit"/>
              </a:rPr>
              <a:t>Variational Autoencoder - dogs generation</a:t>
            </a:r>
          </a:p>
          <a:p>
            <a:pPr fontAlgn="base"/>
            <a:br>
              <a:rPr lang="en-US" dirty="0">
                <a:effectLst/>
                <a:latin typeface="inherit"/>
              </a:rPr>
            </a:br>
            <a:endParaRPr lang="en-US" dirty="0">
              <a:effectLst/>
              <a:latin typeface="inheri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CA9CCF-1D07-C622-7802-E5151D5B66ED}"/>
              </a:ext>
            </a:extLst>
          </p:cNvPr>
          <p:cNvSpPr txBox="1"/>
          <p:nvPr/>
        </p:nvSpPr>
        <p:spPr>
          <a:xfrm>
            <a:off x="1481959" y="848738"/>
            <a:ext cx="102055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TH" dirty="0">
                <a:hlinkClick r:id="rId2"/>
              </a:rPr>
              <a:t>https://www.kaggle.com/code/speedwagon/variational-autoencoder-dogs-generation</a:t>
            </a:r>
            <a:endParaRPr lang="en-TH" dirty="0"/>
          </a:p>
        </p:txBody>
      </p:sp>
    </p:spTree>
    <p:extLst>
      <p:ext uri="{BB962C8B-B14F-4D97-AF65-F5344CB8AC3E}">
        <p14:creationId xmlns:p14="http://schemas.microsoft.com/office/powerpoint/2010/main" val="37834052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397C34E-1D10-354D-F201-8A76DAC9CD41}"/>
              </a:ext>
            </a:extLst>
          </p:cNvPr>
          <p:cNvSpPr txBox="1"/>
          <p:nvPr/>
        </p:nvSpPr>
        <p:spPr>
          <a:xfrm>
            <a:off x="2774731" y="294740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/>
            <a:r>
              <a:rPr lang="en-US" dirty="0">
                <a:effectLst/>
                <a:latin typeface="inherit"/>
              </a:rPr>
              <a:t>Mid term ?</a:t>
            </a:r>
            <a:br>
              <a:rPr lang="en-US" dirty="0">
                <a:effectLst/>
                <a:latin typeface="inherit"/>
              </a:rPr>
            </a:br>
            <a:endParaRPr lang="en-US" dirty="0">
              <a:effectLst/>
              <a:latin typeface="inheri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36A13E2-AD28-B770-455A-3C8603681F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5242" y="617905"/>
            <a:ext cx="6582667" cy="408604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DD44DAA-74C6-1C1E-425D-6890F13D7C27}"/>
              </a:ext>
            </a:extLst>
          </p:cNvPr>
          <p:cNvSpPr txBox="1"/>
          <p:nvPr/>
        </p:nvSpPr>
        <p:spPr>
          <a:xfrm>
            <a:off x="1498754" y="5593764"/>
            <a:ext cx="97956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TH" dirty="0">
                <a:hlinkClick r:id="rId3"/>
              </a:rPr>
              <a:t>https://www.kaggle.com/code/basu369victor/generate-music-with-variational-autoencoder</a:t>
            </a:r>
            <a:endParaRPr lang="en-TH" dirty="0"/>
          </a:p>
        </p:txBody>
      </p:sp>
    </p:spTree>
    <p:extLst>
      <p:ext uri="{BB962C8B-B14F-4D97-AF65-F5344CB8AC3E}">
        <p14:creationId xmlns:p14="http://schemas.microsoft.com/office/powerpoint/2010/main" val="438216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FD48BC7-DC40-47DE-87EE-9F4B6ECB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E502BBC7-2C76-46F3-BC24-5985BC13D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139700" sx="102000" sy="102000" algn="ctr" rotWithShape="0">
              <a:schemeClr val="bg1">
                <a:lumMod val="85000"/>
                <a:alpha val="3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C7F28D52-2A5F-4D23-81AE-7CB8B591C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664" y="0"/>
            <a:ext cx="9948672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C37492-24DB-EF83-7630-77FC1E838C5D}"/>
              </a:ext>
            </a:extLst>
          </p:cNvPr>
          <p:cNvSpPr txBox="1"/>
          <p:nvPr/>
        </p:nvSpPr>
        <p:spPr>
          <a:xfrm>
            <a:off x="1524003" y="1999615"/>
            <a:ext cx="9144000" cy="2764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7200" b="1" i="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 Autoencoders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629484E-3792-4B3D-89AD-7C8A1ED0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0" y="5524786"/>
            <a:ext cx="4754880" cy="27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644924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8520A2B-4C77-3452-8ADB-7322A6D9D0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7186" y="660740"/>
            <a:ext cx="6213803" cy="553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1303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BB53196-DB9F-EA69-3B49-D7118939AB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246399"/>
            <a:ext cx="7772400" cy="356641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2942B2D-53FB-1D76-69DD-6EC11C7C93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7453" y="5321519"/>
            <a:ext cx="5067300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7134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4D070B6-70AA-E881-EF32-76104CE70F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9044" y="0"/>
            <a:ext cx="6353251" cy="298410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19D69DE-5809-547C-000E-17C3DB839E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972" y="2772068"/>
            <a:ext cx="3922284" cy="408593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C20291A-0FE0-AD12-0855-BE40DB2FD6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2356" y="2772068"/>
            <a:ext cx="3127634" cy="408593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A9D0449-C357-7191-E8A8-5A715C6B558D}"/>
              </a:ext>
            </a:extLst>
          </p:cNvPr>
          <p:cNvSpPr txBox="1"/>
          <p:nvPr/>
        </p:nvSpPr>
        <p:spPr>
          <a:xfrm>
            <a:off x="299669" y="556313"/>
            <a:ext cx="25591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dirty="0">
                <a:solidFill>
                  <a:srgbClr val="292929"/>
                </a:solidFill>
                <a:effectLst/>
                <a:latin typeface="sohne"/>
              </a:rPr>
              <a:t>Data compression</a:t>
            </a:r>
          </a:p>
        </p:txBody>
      </p:sp>
    </p:spTree>
    <p:extLst>
      <p:ext uri="{BB962C8B-B14F-4D97-AF65-F5344CB8AC3E}">
        <p14:creationId xmlns:p14="http://schemas.microsoft.com/office/powerpoint/2010/main" val="13618288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08062B4-F170-B4D7-1B2F-E6A6361C5B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351" y="1182414"/>
            <a:ext cx="9330883" cy="451944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347970E-9B15-3282-6E4A-3205F0FC64F1}"/>
              </a:ext>
            </a:extLst>
          </p:cNvPr>
          <p:cNvSpPr txBox="1"/>
          <p:nvPr/>
        </p:nvSpPr>
        <p:spPr>
          <a:xfrm>
            <a:off x="1429407" y="115613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TH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A59A82-FA8D-B3AB-B77D-7D80D65D1439}"/>
              </a:ext>
            </a:extLst>
          </p:cNvPr>
          <p:cNvSpPr txBox="1"/>
          <p:nvPr/>
        </p:nvSpPr>
        <p:spPr>
          <a:xfrm>
            <a:off x="256710" y="4091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dirty="0">
                <a:solidFill>
                  <a:srgbClr val="292929"/>
                </a:solidFill>
                <a:effectLst/>
                <a:latin typeface="sohne"/>
              </a:rPr>
              <a:t>Denoising data</a:t>
            </a:r>
          </a:p>
        </p:txBody>
      </p:sp>
    </p:spTree>
    <p:extLst>
      <p:ext uri="{BB962C8B-B14F-4D97-AF65-F5344CB8AC3E}">
        <p14:creationId xmlns:p14="http://schemas.microsoft.com/office/powerpoint/2010/main" val="16235846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5714653-7493-3F70-BDD1-68059DDD2A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9897" y="872359"/>
            <a:ext cx="9261128" cy="440515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775E629-833A-B8F4-9FDD-E7DCA054FF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2397" y="5198461"/>
            <a:ext cx="5156200" cy="135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2500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D229A60-FF73-A271-2636-4E07557F37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84159"/>
            <a:ext cx="7772400" cy="6489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0037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D1ED488-1F81-5FDB-5AE5-545B700AB9A9}"/>
              </a:ext>
            </a:extLst>
          </p:cNvPr>
          <p:cNvSpPr txBox="1"/>
          <p:nvPr/>
        </p:nvSpPr>
        <p:spPr>
          <a:xfrm>
            <a:off x="536026" y="842353"/>
            <a:ext cx="109517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TH" dirty="0">
                <a:hlinkClick r:id="rId3"/>
              </a:rPr>
              <a:t>https://medium.com/artificialis/introduction-to-autoencoders-for-anomaly-detection-a9897591cc72</a:t>
            </a:r>
            <a:endParaRPr lang="en-TH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B962BF-7E23-358B-7932-073990F4956F}"/>
              </a:ext>
            </a:extLst>
          </p:cNvPr>
          <p:cNvSpPr txBox="1"/>
          <p:nvPr/>
        </p:nvSpPr>
        <p:spPr>
          <a:xfrm>
            <a:off x="536026" y="4258610"/>
            <a:ext cx="117610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TH" dirty="0">
                <a:hlinkClick r:id="rId4"/>
              </a:rPr>
              <a:t>https://medium.com/georgian-impact-blog/time-series-anomaly-detection-the-detectives-toolbox-9ef131dddaf9</a:t>
            </a:r>
            <a:endParaRPr lang="en-TH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8D7BE41-0906-CD76-6774-D59B7A707965}"/>
              </a:ext>
            </a:extLst>
          </p:cNvPr>
          <p:cNvSpPr txBox="1"/>
          <p:nvPr/>
        </p:nvSpPr>
        <p:spPr>
          <a:xfrm>
            <a:off x="536026" y="2920801"/>
            <a:ext cx="90073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TH" dirty="0">
                <a:hlinkClick r:id="rId5"/>
              </a:rPr>
              <a:t>https://towardsdatascience.com/anomaly-detection-with-autoencoder-b4cdce4866a6</a:t>
            </a:r>
            <a:endParaRPr lang="en-TH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CFD53A-CCC8-C44A-7A69-C07F45431FF8}"/>
              </a:ext>
            </a:extLst>
          </p:cNvPr>
          <p:cNvSpPr txBox="1"/>
          <p:nvPr/>
        </p:nvSpPr>
        <p:spPr>
          <a:xfrm>
            <a:off x="536027" y="149664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dirty="0">
                <a:solidFill>
                  <a:srgbClr val="292929"/>
                </a:solidFill>
                <a:effectLst/>
                <a:latin typeface="sohne"/>
              </a:rPr>
              <a:t>Outlier Detection with Local Outlier Factor (LOF)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3A3284-6912-C96E-652D-696F3BC17402}"/>
              </a:ext>
            </a:extLst>
          </p:cNvPr>
          <p:cNvSpPr txBox="1"/>
          <p:nvPr/>
        </p:nvSpPr>
        <p:spPr>
          <a:xfrm>
            <a:off x="536026" y="1952324"/>
            <a:ext cx="109517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TH" dirty="0">
                <a:hlinkClick r:id="rId6"/>
              </a:rPr>
              <a:t>https://medium.com/@volkanillik/outlier-detection-with-local-outlier-factor-lof-8d1e29acabb4</a:t>
            </a:r>
            <a:endParaRPr lang="en-TH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59F6917-DC6E-5612-C153-4533604F9B3A}"/>
              </a:ext>
            </a:extLst>
          </p:cNvPr>
          <p:cNvSpPr txBox="1"/>
          <p:nvPr/>
        </p:nvSpPr>
        <p:spPr>
          <a:xfrm>
            <a:off x="536025" y="2407999"/>
            <a:ext cx="90073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dirty="0">
                <a:solidFill>
                  <a:srgbClr val="292929"/>
                </a:solidFill>
                <a:effectLst/>
                <a:latin typeface="sohne"/>
              </a:rPr>
              <a:t>Handbook of Anomaly Detection with Python Outlier Detection — (12) Autoencoders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48369BC-350A-8632-335D-646D9094D7E7}"/>
              </a:ext>
            </a:extLst>
          </p:cNvPr>
          <p:cNvSpPr txBox="1"/>
          <p:nvPr/>
        </p:nvSpPr>
        <p:spPr>
          <a:xfrm>
            <a:off x="483477" y="411539"/>
            <a:ext cx="61485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dirty="0">
                <a:solidFill>
                  <a:srgbClr val="292929"/>
                </a:solidFill>
                <a:effectLst/>
                <a:latin typeface="sohne"/>
              </a:rPr>
              <a:t>Introduction to Autoencoders for Anomaly Detection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64CAED2-6739-966A-7BC8-9A8D3B3F87B9}"/>
              </a:ext>
            </a:extLst>
          </p:cNvPr>
          <p:cNvSpPr txBox="1"/>
          <p:nvPr/>
        </p:nvSpPr>
        <p:spPr>
          <a:xfrm>
            <a:off x="536025" y="3852914"/>
            <a:ext cx="61485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dirty="0">
                <a:solidFill>
                  <a:srgbClr val="292929"/>
                </a:solidFill>
                <a:effectLst/>
                <a:latin typeface="sohne"/>
              </a:rPr>
              <a:t>Time Series Anomaly Detection: The Detective’s Toolbox</a:t>
            </a:r>
          </a:p>
        </p:txBody>
      </p:sp>
    </p:spTree>
    <p:extLst>
      <p:ext uri="{BB962C8B-B14F-4D97-AF65-F5344CB8AC3E}">
        <p14:creationId xmlns:p14="http://schemas.microsoft.com/office/powerpoint/2010/main" val="742870206"/>
      </p:ext>
    </p:extLst>
  </p:cSld>
  <p:clrMapOvr>
    <a:masterClrMapping/>
  </p:clrMapOvr>
</p:sld>
</file>

<file path=ppt/theme/theme1.xml><?xml version="1.0" encoding="utf-8"?>
<a:theme xmlns:a="http://schemas.openxmlformats.org/drawingml/2006/main" name="Balancing Act">
  <a:themeElements>
    <a:clrScheme name="Balancing Act">
      <a:dk1>
        <a:sysClr val="windowText" lastClr="000000"/>
      </a:dk1>
      <a:lt1>
        <a:sysClr val="window" lastClr="FFFFFF"/>
      </a:lt1>
      <a:dk2>
        <a:srgbClr val="8A4C5D"/>
      </a:dk2>
      <a:lt2>
        <a:srgbClr val="9E838E"/>
      </a:lt2>
      <a:accent1>
        <a:srgbClr val="C6ADB0"/>
      </a:accent1>
      <a:accent2>
        <a:srgbClr val="E3C0BF"/>
      </a:accent2>
      <a:accent3>
        <a:srgbClr val="D4937F"/>
      </a:accent3>
      <a:accent4>
        <a:srgbClr val="CCB87E"/>
      </a:accent4>
      <a:accent5>
        <a:srgbClr val="6667AB"/>
      </a:accent5>
      <a:accent6>
        <a:srgbClr val="86A094"/>
      </a:accent6>
      <a:hlink>
        <a:srgbClr val="0563C1"/>
      </a:hlink>
      <a:folHlink>
        <a:srgbClr val="954F72"/>
      </a:folHlink>
    </a:clrScheme>
    <a:fontScheme name="Custom 15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Wellspring">
  <a:themeElements>
    <a:clrScheme name="Wellspring">
      <a:dk1>
        <a:sysClr val="windowText" lastClr="000000"/>
      </a:dk1>
      <a:lt1>
        <a:sysClr val="window" lastClr="FFFFFF"/>
      </a:lt1>
      <a:dk2>
        <a:srgbClr val="A1CAC9"/>
      </a:dk2>
      <a:lt2>
        <a:srgbClr val="48996B"/>
      </a:lt2>
      <a:accent1>
        <a:srgbClr val="759F51"/>
      </a:accent1>
      <a:accent2>
        <a:srgbClr val="436A2F"/>
      </a:accent2>
      <a:accent3>
        <a:srgbClr val="CFBF54"/>
      </a:accent3>
      <a:accent4>
        <a:srgbClr val="B3832F"/>
      </a:accent4>
      <a:accent5>
        <a:srgbClr val="8C5896"/>
      </a:accent5>
      <a:accent6>
        <a:srgbClr val="6667AB"/>
      </a:accent6>
      <a:hlink>
        <a:srgbClr val="0563C1"/>
      </a:hlink>
      <a:folHlink>
        <a:srgbClr val="954F72"/>
      </a:folHlink>
    </a:clrScheme>
    <a:fontScheme name="Custom 15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tar of the show">
  <a:themeElements>
    <a:clrScheme name="Star of the show">
      <a:dk1>
        <a:sysClr val="windowText" lastClr="000000"/>
      </a:dk1>
      <a:lt1>
        <a:sysClr val="window" lastClr="FFFFFF"/>
      </a:lt1>
      <a:dk2>
        <a:srgbClr val="29282D"/>
      </a:dk2>
      <a:lt2>
        <a:srgbClr val="625C60"/>
      </a:lt2>
      <a:accent1>
        <a:srgbClr val="7C6560"/>
      </a:accent1>
      <a:accent2>
        <a:srgbClr val="AEA392"/>
      </a:accent2>
      <a:accent3>
        <a:srgbClr val="DBD4D0"/>
      </a:accent3>
      <a:accent4>
        <a:srgbClr val="8E7961"/>
      </a:accent4>
      <a:accent5>
        <a:srgbClr val="F0EDE8"/>
      </a:accent5>
      <a:accent6>
        <a:srgbClr val="6667AB"/>
      </a:accent6>
      <a:hlink>
        <a:srgbClr val="0563C1"/>
      </a:hlink>
      <a:folHlink>
        <a:srgbClr val="954F72"/>
      </a:folHlink>
    </a:clrScheme>
    <a:fontScheme name="Custom 15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Amusements">
  <a:themeElements>
    <a:clrScheme name="Amusements">
      <a:dk1>
        <a:sysClr val="windowText" lastClr="000000"/>
      </a:dk1>
      <a:lt1>
        <a:sysClr val="window" lastClr="FFFFFF"/>
      </a:lt1>
      <a:dk2>
        <a:srgbClr val="D77E6F"/>
      </a:dk2>
      <a:lt2>
        <a:srgbClr val="6667AB"/>
      </a:lt2>
      <a:accent1>
        <a:srgbClr val="B38F6A"/>
      </a:accent1>
      <a:accent2>
        <a:srgbClr val="D75078"/>
      </a:accent2>
      <a:accent3>
        <a:srgbClr val="E288B6"/>
      </a:accent3>
      <a:accent4>
        <a:srgbClr val="E9445D"/>
      </a:accent4>
      <a:accent5>
        <a:srgbClr val="EEC272"/>
      </a:accent5>
      <a:accent6>
        <a:srgbClr val="85A0A9"/>
      </a:accent6>
      <a:hlink>
        <a:srgbClr val="0563C1"/>
      </a:hlink>
      <a:folHlink>
        <a:srgbClr val="954F72"/>
      </a:folHlink>
    </a:clrScheme>
    <a:fontScheme name="Custom 15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tf66906339_win32</Template>
  <TotalTime>0</TotalTime>
  <Words>138</Words>
  <Application>Microsoft Macintosh PowerPoint</Application>
  <PresentationFormat>Widescreen</PresentationFormat>
  <Paragraphs>24</Paragraphs>
  <Slides>18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18</vt:i4>
      </vt:variant>
    </vt:vector>
  </HeadingPairs>
  <TitlesOfParts>
    <vt:vector size="29" baseType="lpstr">
      <vt:lpstr>Arial</vt:lpstr>
      <vt:lpstr>Calibri</vt:lpstr>
      <vt:lpstr>Helvetica</vt:lpstr>
      <vt:lpstr>inherit</vt:lpstr>
      <vt:lpstr>Segoe UI</vt:lpstr>
      <vt:lpstr>Segoe UI Light</vt:lpstr>
      <vt:lpstr>sohne</vt:lpstr>
      <vt:lpstr>Balancing Act</vt:lpstr>
      <vt:lpstr>Wellspring</vt:lpstr>
      <vt:lpstr>Star of the show</vt:lpstr>
      <vt:lpstr>Amusements</vt:lpstr>
      <vt:lpstr>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2021-12-08T21:54:28Z</dcterms:created>
  <dcterms:modified xsi:type="dcterms:W3CDTF">2023-03-04T04:52:10Z</dcterms:modified>
</cp:coreProperties>
</file>